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43"/>
  </p:notesMasterIdLst>
  <p:sldIdLst>
    <p:sldId id="256" r:id="rId6"/>
    <p:sldId id="359" r:id="rId7"/>
    <p:sldId id="357" r:id="rId8"/>
    <p:sldId id="404" r:id="rId9"/>
    <p:sldId id="376" r:id="rId10"/>
    <p:sldId id="377" r:id="rId11"/>
    <p:sldId id="363" r:id="rId12"/>
    <p:sldId id="263" r:id="rId13"/>
    <p:sldId id="264" r:id="rId14"/>
    <p:sldId id="338" r:id="rId15"/>
    <p:sldId id="406" r:id="rId16"/>
    <p:sldId id="379" r:id="rId17"/>
    <p:sldId id="378" r:id="rId18"/>
    <p:sldId id="405" r:id="rId19"/>
    <p:sldId id="364" r:id="rId20"/>
    <p:sldId id="345" r:id="rId21"/>
    <p:sldId id="366" r:id="rId22"/>
    <p:sldId id="392" r:id="rId23"/>
    <p:sldId id="393" r:id="rId24"/>
    <p:sldId id="375" r:id="rId25"/>
    <p:sldId id="381" r:id="rId26"/>
    <p:sldId id="305" r:id="rId27"/>
    <p:sldId id="307" r:id="rId28"/>
    <p:sldId id="367" r:id="rId29"/>
    <p:sldId id="407" r:id="rId30"/>
    <p:sldId id="383" r:id="rId31"/>
    <p:sldId id="385" r:id="rId32"/>
    <p:sldId id="397" r:id="rId33"/>
    <p:sldId id="398" r:id="rId34"/>
    <p:sldId id="399" r:id="rId35"/>
    <p:sldId id="400" r:id="rId36"/>
    <p:sldId id="401" r:id="rId37"/>
    <p:sldId id="408" r:id="rId38"/>
    <p:sldId id="402" r:id="rId39"/>
    <p:sldId id="403" r:id="rId40"/>
    <p:sldId id="373" r:id="rId41"/>
    <p:sldId id="37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E7C0C3"/>
    <a:srgbClr val="EAC3C6"/>
    <a:srgbClr val="FD5F5F"/>
    <a:srgbClr val="147418"/>
    <a:srgbClr val="FF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798" autoAdjust="0"/>
  </p:normalViewPr>
  <p:slideViewPr>
    <p:cSldViewPr snapToGrid="0">
      <p:cViewPr>
        <p:scale>
          <a:sx n="69" d="100"/>
          <a:sy n="69" d="100"/>
        </p:scale>
        <p:origin x="564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ates, Isabelle" userId="e03ffb72-7b31-484c-a1a6-29ee864a0981" providerId="ADAL" clId="{2F3CB52C-ABF7-4E67-846B-CF1FEE4B8887}"/>
    <pc:docChg chg="custSel modSld">
      <pc:chgData name="Coates, Isabelle" userId="e03ffb72-7b31-484c-a1a6-29ee864a0981" providerId="ADAL" clId="{2F3CB52C-ABF7-4E67-846B-CF1FEE4B8887}" dt="2021-05-05T13:29:28.385" v="57" actId="368"/>
      <pc:docMkLst>
        <pc:docMk/>
      </pc:docMkLst>
      <pc:sldChg chg="modNotes">
        <pc:chgData name="Coates, Isabelle" userId="e03ffb72-7b31-484c-a1a6-29ee864a0981" providerId="ADAL" clId="{2F3CB52C-ABF7-4E67-846B-CF1FEE4B8887}" dt="2021-05-05T13:29:27.777" v="1" actId="368"/>
        <pc:sldMkLst>
          <pc:docMk/>
          <pc:sldMk cId="1063933377" sldId="256"/>
        </pc:sldMkLst>
      </pc:sldChg>
      <pc:sldChg chg="modNotes">
        <pc:chgData name="Coates, Isabelle" userId="e03ffb72-7b31-484c-a1a6-29ee864a0981" providerId="ADAL" clId="{2F3CB52C-ABF7-4E67-846B-CF1FEE4B8887}" dt="2021-05-05T13:29:27.960" v="11" actId="368"/>
        <pc:sldMkLst>
          <pc:docMk/>
          <pc:sldMk cId="4164490878" sldId="263"/>
        </pc:sldMkLst>
      </pc:sldChg>
      <pc:sldChg chg="modNotes">
        <pc:chgData name="Coates, Isabelle" userId="e03ffb72-7b31-484c-a1a6-29ee864a0981" providerId="ADAL" clId="{2F3CB52C-ABF7-4E67-846B-CF1FEE4B8887}" dt="2021-05-05T13:29:27.976" v="13" actId="368"/>
        <pc:sldMkLst>
          <pc:docMk/>
          <pc:sldMk cId="2576661922" sldId="264"/>
        </pc:sldMkLst>
      </pc:sldChg>
      <pc:sldChg chg="modNotes">
        <pc:chgData name="Coates, Isabelle" userId="e03ffb72-7b31-484c-a1a6-29ee864a0981" providerId="ADAL" clId="{2F3CB52C-ABF7-4E67-846B-CF1FEE4B8887}" dt="2021-05-05T13:29:28.182" v="35" actId="368"/>
        <pc:sldMkLst>
          <pc:docMk/>
          <pc:sldMk cId="1655240104" sldId="305"/>
        </pc:sldMkLst>
      </pc:sldChg>
      <pc:sldChg chg="modNotes">
        <pc:chgData name="Coates, Isabelle" userId="e03ffb72-7b31-484c-a1a6-29ee864a0981" providerId="ADAL" clId="{2F3CB52C-ABF7-4E67-846B-CF1FEE4B8887}" dt="2021-05-05T13:29:28.199" v="37" actId="368"/>
        <pc:sldMkLst>
          <pc:docMk/>
          <pc:sldMk cId="254805441" sldId="307"/>
        </pc:sldMkLst>
      </pc:sldChg>
      <pc:sldChg chg="modNotes">
        <pc:chgData name="Coates, Isabelle" userId="e03ffb72-7b31-484c-a1a6-29ee864a0981" providerId="ADAL" clId="{2F3CB52C-ABF7-4E67-846B-CF1FEE4B8887}" dt="2021-05-05T13:29:27.994" v="15" actId="368"/>
        <pc:sldMkLst>
          <pc:docMk/>
          <pc:sldMk cId="1110486088" sldId="338"/>
        </pc:sldMkLst>
      </pc:sldChg>
      <pc:sldChg chg="modNotes">
        <pc:chgData name="Coates, Isabelle" userId="e03ffb72-7b31-484c-a1a6-29ee864a0981" providerId="ADAL" clId="{2F3CB52C-ABF7-4E67-846B-CF1FEE4B8887}" dt="2021-05-05T13:29:28.097" v="25" actId="368"/>
        <pc:sldMkLst>
          <pc:docMk/>
          <pc:sldMk cId="3725214772" sldId="345"/>
        </pc:sldMkLst>
      </pc:sldChg>
      <pc:sldChg chg="modNotes">
        <pc:chgData name="Coates, Isabelle" userId="e03ffb72-7b31-484c-a1a6-29ee864a0981" providerId="ADAL" clId="{2F3CB52C-ABF7-4E67-846B-CF1FEE4B8887}" dt="2021-05-05T13:29:27.831" v="5" actId="368"/>
        <pc:sldMkLst>
          <pc:docMk/>
          <pc:sldMk cId="3456927814" sldId="357"/>
        </pc:sldMkLst>
      </pc:sldChg>
      <pc:sldChg chg="modNotes">
        <pc:chgData name="Coates, Isabelle" userId="e03ffb72-7b31-484c-a1a6-29ee864a0981" providerId="ADAL" clId="{2F3CB52C-ABF7-4E67-846B-CF1FEE4B8887}" dt="2021-05-05T13:29:27.800" v="3" actId="368"/>
        <pc:sldMkLst>
          <pc:docMk/>
          <pc:sldMk cId="3464985139" sldId="359"/>
        </pc:sldMkLst>
      </pc:sldChg>
      <pc:sldChg chg="modNotes">
        <pc:chgData name="Coates, Isabelle" userId="e03ffb72-7b31-484c-a1a6-29ee864a0981" providerId="ADAL" clId="{2F3CB52C-ABF7-4E67-846B-CF1FEE4B8887}" dt="2021-05-05T13:29:27.931" v="9" actId="368"/>
        <pc:sldMkLst>
          <pc:docMk/>
          <pc:sldMk cId="2054610778" sldId="363"/>
        </pc:sldMkLst>
      </pc:sldChg>
      <pc:sldChg chg="modNotes">
        <pc:chgData name="Coates, Isabelle" userId="e03ffb72-7b31-484c-a1a6-29ee864a0981" providerId="ADAL" clId="{2F3CB52C-ABF7-4E67-846B-CF1FEE4B8887}" dt="2021-05-05T13:29:28.079" v="23" actId="368"/>
        <pc:sldMkLst>
          <pc:docMk/>
          <pc:sldMk cId="3473566800" sldId="364"/>
        </pc:sldMkLst>
      </pc:sldChg>
      <pc:sldChg chg="modNotes">
        <pc:chgData name="Coates, Isabelle" userId="e03ffb72-7b31-484c-a1a6-29ee864a0981" providerId="ADAL" clId="{2F3CB52C-ABF7-4E67-846B-CF1FEE4B8887}" dt="2021-05-05T13:29:28.112" v="27" actId="368"/>
        <pc:sldMkLst>
          <pc:docMk/>
          <pc:sldMk cId="3960881008" sldId="366"/>
        </pc:sldMkLst>
      </pc:sldChg>
      <pc:sldChg chg="modNotes">
        <pc:chgData name="Coates, Isabelle" userId="e03ffb72-7b31-484c-a1a6-29ee864a0981" providerId="ADAL" clId="{2F3CB52C-ABF7-4E67-846B-CF1FEE4B8887}" dt="2021-05-05T13:29:28.216" v="39" actId="368"/>
        <pc:sldMkLst>
          <pc:docMk/>
          <pc:sldMk cId="3546465893" sldId="367"/>
        </pc:sldMkLst>
      </pc:sldChg>
      <pc:sldChg chg="modNotes">
        <pc:chgData name="Coates, Isabelle" userId="e03ffb72-7b31-484c-a1a6-29ee864a0981" providerId="ADAL" clId="{2F3CB52C-ABF7-4E67-846B-CF1FEE4B8887}" dt="2021-05-05T13:29:28.385" v="57" actId="368"/>
        <pc:sldMkLst>
          <pc:docMk/>
          <pc:sldMk cId="1824489378" sldId="373"/>
        </pc:sldMkLst>
      </pc:sldChg>
      <pc:sldChg chg="modNotes">
        <pc:chgData name="Coates, Isabelle" userId="e03ffb72-7b31-484c-a1a6-29ee864a0981" providerId="ADAL" clId="{2F3CB52C-ABF7-4E67-846B-CF1FEE4B8887}" dt="2021-05-05T13:29:28.038" v="19" actId="368"/>
        <pc:sldMkLst>
          <pc:docMk/>
          <pc:sldMk cId="4162042530" sldId="378"/>
        </pc:sldMkLst>
      </pc:sldChg>
      <pc:sldChg chg="modNotes">
        <pc:chgData name="Coates, Isabelle" userId="e03ffb72-7b31-484c-a1a6-29ee864a0981" providerId="ADAL" clId="{2F3CB52C-ABF7-4E67-846B-CF1FEE4B8887}" dt="2021-05-05T13:29:28.163" v="33" actId="368"/>
        <pc:sldMkLst>
          <pc:docMk/>
          <pc:sldMk cId="483625325" sldId="381"/>
        </pc:sldMkLst>
      </pc:sldChg>
      <pc:sldChg chg="modNotes">
        <pc:chgData name="Coates, Isabelle" userId="e03ffb72-7b31-484c-a1a6-29ee864a0981" providerId="ADAL" clId="{2F3CB52C-ABF7-4E67-846B-CF1FEE4B8887}" dt="2021-05-05T13:29:28.250" v="43" actId="368"/>
        <pc:sldMkLst>
          <pc:docMk/>
          <pc:sldMk cId="704694099" sldId="385"/>
        </pc:sldMkLst>
      </pc:sldChg>
      <pc:sldChg chg="modNotes">
        <pc:chgData name="Coates, Isabelle" userId="e03ffb72-7b31-484c-a1a6-29ee864a0981" providerId="ADAL" clId="{2F3CB52C-ABF7-4E67-846B-CF1FEE4B8887}" dt="2021-05-05T13:29:28.127" v="29" actId="368"/>
        <pc:sldMkLst>
          <pc:docMk/>
          <pc:sldMk cId="790048511" sldId="392"/>
        </pc:sldMkLst>
      </pc:sldChg>
      <pc:sldChg chg="modNotes">
        <pc:chgData name="Coates, Isabelle" userId="e03ffb72-7b31-484c-a1a6-29ee864a0981" providerId="ADAL" clId="{2F3CB52C-ABF7-4E67-846B-CF1FEE4B8887}" dt="2021-05-05T13:29:28.145" v="31" actId="368"/>
        <pc:sldMkLst>
          <pc:docMk/>
          <pc:sldMk cId="1487099338" sldId="393"/>
        </pc:sldMkLst>
      </pc:sldChg>
      <pc:sldChg chg="modNotes">
        <pc:chgData name="Coates, Isabelle" userId="e03ffb72-7b31-484c-a1a6-29ee864a0981" providerId="ADAL" clId="{2F3CB52C-ABF7-4E67-846B-CF1FEE4B8887}" dt="2021-05-05T13:29:28.275" v="45" actId="368"/>
        <pc:sldMkLst>
          <pc:docMk/>
          <pc:sldMk cId="2910055796" sldId="399"/>
        </pc:sldMkLst>
      </pc:sldChg>
      <pc:sldChg chg="modNotes">
        <pc:chgData name="Coates, Isabelle" userId="e03ffb72-7b31-484c-a1a6-29ee864a0981" providerId="ADAL" clId="{2F3CB52C-ABF7-4E67-846B-CF1FEE4B8887}" dt="2021-05-05T13:29:28.298" v="47" actId="368"/>
        <pc:sldMkLst>
          <pc:docMk/>
          <pc:sldMk cId="1771683125" sldId="400"/>
        </pc:sldMkLst>
      </pc:sldChg>
      <pc:sldChg chg="modNotes">
        <pc:chgData name="Coates, Isabelle" userId="e03ffb72-7b31-484c-a1a6-29ee864a0981" providerId="ADAL" clId="{2F3CB52C-ABF7-4E67-846B-CF1FEE4B8887}" dt="2021-05-05T13:29:28.316" v="49" actId="368"/>
        <pc:sldMkLst>
          <pc:docMk/>
          <pc:sldMk cId="4079438944" sldId="401"/>
        </pc:sldMkLst>
      </pc:sldChg>
      <pc:sldChg chg="modNotes">
        <pc:chgData name="Coates, Isabelle" userId="e03ffb72-7b31-484c-a1a6-29ee864a0981" providerId="ADAL" clId="{2F3CB52C-ABF7-4E67-846B-CF1FEE4B8887}" dt="2021-05-05T13:29:28.350" v="53" actId="368"/>
        <pc:sldMkLst>
          <pc:docMk/>
          <pc:sldMk cId="3021245357" sldId="402"/>
        </pc:sldMkLst>
      </pc:sldChg>
      <pc:sldChg chg="modNotes">
        <pc:chgData name="Coates, Isabelle" userId="e03ffb72-7b31-484c-a1a6-29ee864a0981" providerId="ADAL" clId="{2F3CB52C-ABF7-4E67-846B-CF1FEE4B8887}" dt="2021-05-05T13:29:28.368" v="55" actId="368"/>
        <pc:sldMkLst>
          <pc:docMk/>
          <pc:sldMk cId="10184618" sldId="403"/>
        </pc:sldMkLst>
      </pc:sldChg>
      <pc:sldChg chg="modNotes">
        <pc:chgData name="Coates, Isabelle" userId="e03ffb72-7b31-484c-a1a6-29ee864a0981" providerId="ADAL" clId="{2F3CB52C-ABF7-4E67-846B-CF1FEE4B8887}" dt="2021-05-05T13:29:27.870" v="7" actId="368"/>
        <pc:sldMkLst>
          <pc:docMk/>
          <pc:sldMk cId="3276725807" sldId="404"/>
        </pc:sldMkLst>
      </pc:sldChg>
      <pc:sldChg chg="modNotes">
        <pc:chgData name="Coates, Isabelle" userId="e03ffb72-7b31-484c-a1a6-29ee864a0981" providerId="ADAL" clId="{2F3CB52C-ABF7-4E67-846B-CF1FEE4B8887}" dt="2021-05-05T13:29:28.062" v="21" actId="368"/>
        <pc:sldMkLst>
          <pc:docMk/>
          <pc:sldMk cId="548394396" sldId="405"/>
        </pc:sldMkLst>
      </pc:sldChg>
      <pc:sldChg chg="modNotes">
        <pc:chgData name="Coates, Isabelle" userId="e03ffb72-7b31-484c-a1a6-29ee864a0981" providerId="ADAL" clId="{2F3CB52C-ABF7-4E67-846B-CF1FEE4B8887}" dt="2021-05-05T13:29:28.014" v="17" actId="368"/>
        <pc:sldMkLst>
          <pc:docMk/>
          <pc:sldMk cId="2711858396" sldId="406"/>
        </pc:sldMkLst>
      </pc:sldChg>
      <pc:sldChg chg="modNotes">
        <pc:chgData name="Coates, Isabelle" userId="e03ffb72-7b31-484c-a1a6-29ee864a0981" providerId="ADAL" clId="{2F3CB52C-ABF7-4E67-846B-CF1FEE4B8887}" dt="2021-05-05T13:29:28.232" v="41" actId="368"/>
        <pc:sldMkLst>
          <pc:docMk/>
          <pc:sldMk cId="1505156361" sldId="407"/>
        </pc:sldMkLst>
      </pc:sldChg>
      <pc:sldChg chg="modNotes">
        <pc:chgData name="Coates, Isabelle" userId="e03ffb72-7b31-484c-a1a6-29ee864a0981" providerId="ADAL" clId="{2F3CB52C-ABF7-4E67-846B-CF1FEE4B8887}" dt="2021-05-05T13:29:28.334" v="51" actId="368"/>
        <pc:sldMkLst>
          <pc:docMk/>
          <pc:sldMk cId="1214549959" sldId="4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A486E-EF8A-45CF-BC99-593E7A16F371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F342E-8CA3-4CB4-9FC6-AD4AD0C01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8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94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7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AF342E-8CA3-4CB4-9FC6-AD4AD0C016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26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949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539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15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60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95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98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33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0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426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687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4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45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33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3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457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29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989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17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83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4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6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26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86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4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8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2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16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3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48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959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0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15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6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95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36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62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07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10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42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46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2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7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7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8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5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63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3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7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451ECC-8CB2-4F6B-96D8-F17C9B8106C6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02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83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hyperlink" Target="http://www.sthda.com/english/wiki/scatterplot3d-3d-graphics-r-software-and-data-visualization" TargetMode="External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EDBF-A0DE-4B4E-98B6-730797C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GB" sz="6600" dirty="0"/>
              <a:t>Into the Tidyverse</a:t>
            </a:r>
            <a:br>
              <a:rPr lang="en-GB" sz="6600" dirty="0"/>
            </a:br>
            <a:br>
              <a:rPr lang="en-GB" sz="6600" dirty="0"/>
            </a:br>
            <a:r>
              <a:rPr lang="en-GB" sz="6600" dirty="0"/>
              <a:t>Session 5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5A79B-51A8-4F09-BF9D-D5F83D74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4747" y="5710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1600" dirty="0"/>
              <a:t>Course written by Tim Hargreaves 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6393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Bar chart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E6728-6340-457A-BE72-CC5B35E24FF4}"/>
              </a:ext>
            </a:extLst>
          </p:cNvPr>
          <p:cNvSpPr/>
          <p:nvPr/>
        </p:nvSpPr>
        <p:spPr>
          <a:xfrm>
            <a:off x="993595" y="2292290"/>
            <a:ext cx="1088833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 the x-axis we have a variable we recognise, cut, but on the y-axis we have a variable, count, that didn't appear anywhere in the original dataset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counts the number of cases at each x position (</a:t>
            </a:r>
            <a:r>
              <a:rPr lang="en-GB" dirty="0" err="1"/>
              <a:t>e.g</a:t>
            </a:r>
            <a:r>
              <a:rPr lang="en-GB" dirty="0"/>
              <a:t> the number of diamonds with good cuts is ~ 5000)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FB5DF7-F4A5-47B7-8E0E-B62CCFBCB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5285"/>
          <a:stretch/>
        </p:blipFill>
        <p:spPr bwMode="auto">
          <a:xfrm>
            <a:off x="1788380" y="3102964"/>
            <a:ext cx="8405373" cy="298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Bar chart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E6728-6340-457A-BE72-CC5B35E24FF4}"/>
              </a:ext>
            </a:extLst>
          </p:cNvPr>
          <p:cNvSpPr/>
          <p:nvPr/>
        </p:nvSpPr>
        <p:spPr>
          <a:xfrm>
            <a:off x="1068545" y="2172368"/>
            <a:ext cx="10888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If we want to plot a bar chart using 2 variables from our dataset we can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instead. This just uses the y value from the column we get to total of the y values for each group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1FD1B-1AE3-446E-BED1-92810CA9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60" y="3759998"/>
            <a:ext cx="5729914" cy="2909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CBDE0-6F71-4DAA-97AA-E2DECD85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3" y="2971963"/>
            <a:ext cx="6991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5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F1737-7747-4DF2-94E7-9C2B69D33050}"/>
              </a:ext>
            </a:extLst>
          </p:cNvPr>
          <p:cNvSpPr/>
          <p:nvPr/>
        </p:nvSpPr>
        <p:spPr>
          <a:xfrm>
            <a:off x="1140816" y="2661505"/>
            <a:ext cx="1057199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arenR"/>
            </a:pPr>
            <a:r>
              <a:rPr lang="en-GB" dirty="0">
                <a:solidFill>
                  <a:srgbClr val="000000"/>
                </a:solidFill>
              </a:rPr>
              <a:t>Create a bar chart using the 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manufacturer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column of 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>
                <a:solidFill>
                  <a:srgbClr val="000000"/>
                </a:solidFill>
              </a:rPr>
              <a:t> dataset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GB" dirty="0">
                <a:solidFill>
                  <a:srgbClr val="000000"/>
                </a:solidFill>
              </a:rPr>
              <a:t> by manufacturer and save this file using export. 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r>
              <a:rPr lang="en-GB" dirty="0">
                <a:solidFill>
                  <a:srgbClr val="000000"/>
                </a:solidFill>
              </a:rPr>
              <a:t>BONUS – see what happens when you add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632905-5DB5-4890-8C2B-48A02DD8AF61}"/>
              </a:ext>
            </a:extLst>
          </p:cNvPr>
          <p:cNvSpPr/>
          <p:nvPr/>
        </p:nvSpPr>
        <p:spPr>
          <a:xfrm>
            <a:off x="2357276" y="3576084"/>
            <a:ext cx="8139078" cy="1082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</a:p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column_1 , fill= column_2 )) +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40865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76DDA1-6D89-4CF4-BB0F-BD2D8006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890" y="3354638"/>
            <a:ext cx="5810703" cy="2984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BAEF52-0F47-4A84-A6E8-109939E6D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10" y="2548481"/>
            <a:ext cx="5759593" cy="612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865ED-B8FB-4275-BF12-811070E58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10" y="2569962"/>
            <a:ext cx="5622780" cy="569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37C4A-0592-47B9-8031-0BB8B0456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87" y="3354638"/>
            <a:ext cx="5810703" cy="29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7776"/>
            <a:ext cx="10924799" cy="970450"/>
          </a:xfrm>
        </p:spPr>
        <p:txBody>
          <a:bodyPr>
            <a:normAutofit/>
          </a:bodyPr>
          <a:lstStyle/>
          <a:p>
            <a:r>
              <a:rPr lang="en-US" dirty="0"/>
              <a:t>Stacked Bars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874002" y="3025552"/>
            <a:ext cx="3088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What happens when we map the fill aesthetic to one other than that being using for the x axis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end up with a stacked bar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4148A-1A79-4FB3-862B-953D2BB7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92" y="2155440"/>
            <a:ext cx="6368520" cy="609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9C116-269F-4F81-8930-E35D300C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02" y="3025552"/>
            <a:ext cx="6899828" cy="3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9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Position settings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6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setting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391610"/>
            <a:ext cx="101286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is because the default value of the position parameter for </a:t>
            </a:r>
            <a:r>
              <a:rPr lang="en-GB" dirty="0" err="1"/>
              <a:t>geom_bar</a:t>
            </a:r>
            <a:r>
              <a:rPr lang="en-GB" dirty="0"/>
              <a:t> is “stack”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we didn't like this behaviour we have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“identity”</a:t>
            </a:r>
            <a:r>
              <a:rPr lang="en-GB" dirty="0"/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“dodge”</a:t>
            </a:r>
            <a:r>
              <a:rPr lang="en-GB" dirty="0"/>
              <a:t>,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“fill” </a:t>
            </a:r>
            <a:r>
              <a:rPr lang="en-GB" dirty="0"/>
              <a:t>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“identity” </a:t>
            </a:r>
            <a:r>
              <a:rPr lang="en-GB" dirty="0"/>
              <a:t>will place each object exactly where it would normally fall in the graph. This will cause bars to overlap and so this should only be used with alpha set to a low value or with fill = NA and an outline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“dodge” </a:t>
            </a:r>
            <a:r>
              <a:rPr lang="en-GB" dirty="0"/>
              <a:t>places overlapping objects side-by-side. This makes it easy to compare individual observations but obscures the group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“fill” </a:t>
            </a:r>
            <a:r>
              <a:rPr lang="en-GB" dirty="0"/>
              <a:t>works like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“stack” </a:t>
            </a:r>
            <a:r>
              <a:rPr lang="en-GB" dirty="0"/>
              <a:t>but makes each set of stacked bars the same height. This makes it easier to compare the breakdown of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21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Identity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488032"/>
            <a:ext cx="1012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9B979-31A4-443F-90AE-D43F88F6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82" y="2958989"/>
            <a:ext cx="7014433" cy="3562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FEBE4-66FC-4E2F-A8D5-0DFFEB08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820" y="2246527"/>
            <a:ext cx="9183175" cy="7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Dodge 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488032"/>
            <a:ext cx="1012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E136-2A94-4550-ABE3-6DC2FA35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40" y="2738397"/>
            <a:ext cx="5169697" cy="4119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9371C-EF48-40AD-8591-BFD8656A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032" y="2181839"/>
            <a:ext cx="6538912" cy="6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Fill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488032"/>
            <a:ext cx="1012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49D27-F895-4136-B64A-CDB422DF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98" y="2909622"/>
            <a:ext cx="4954827" cy="3948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6B7AB-E179-41C3-954D-166B38AD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018" y="2299747"/>
            <a:ext cx="7704189" cy="6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Saving </a:t>
            </a:r>
            <a:r>
              <a:rPr lang="en-GB" sz="8000" dirty="0" err="1"/>
              <a:t>Dataframes</a:t>
            </a:r>
            <a:endParaRPr lang="en-GB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85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AACC7-1D64-4D62-863B-A042140A7D52}"/>
              </a:ext>
            </a:extLst>
          </p:cNvPr>
          <p:cNvSpPr/>
          <p:nvPr/>
        </p:nvSpPr>
        <p:spPr>
          <a:xfrm>
            <a:off x="1188204" y="2844335"/>
            <a:ext cx="10063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Create a bar chart using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 for our x axis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 filled by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clarity</a:t>
            </a:r>
            <a:r>
              <a:rPr lang="en-GB" dirty="0"/>
              <a:t>. Set the position as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"dodge</a:t>
            </a:r>
            <a:r>
              <a:rPr lang="en-GB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941BCF-B2DC-4E52-A2F8-6D45D26DF390}"/>
              </a:ext>
            </a:extLst>
          </p:cNvPr>
          <p:cNvSpPr/>
          <p:nvPr/>
        </p:nvSpPr>
        <p:spPr>
          <a:xfrm>
            <a:off x="1808346" y="4658264"/>
            <a:ext cx="9374179" cy="1082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</a:p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column , fill= column),</a:t>
            </a:r>
          </a:p>
          <a:p>
            <a:pPr algn="ctr"/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position= “……”)</a:t>
            </a:r>
          </a:p>
        </p:txBody>
      </p:sp>
    </p:spTree>
    <p:extLst>
      <p:ext uri="{BB962C8B-B14F-4D97-AF65-F5344CB8AC3E}">
        <p14:creationId xmlns:p14="http://schemas.microsoft.com/office/powerpoint/2010/main" val="163433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10515-795F-4264-B7B1-AF774161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91" y="3054736"/>
            <a:ext cx="6952811" cy="3693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53BB5-F9C8-4FF3-BD77-BDD8E364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85" y="2331893"/>
            <a:ext cx="94964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5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Coordinate Systems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24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Polar Coordinates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98E3F2-81F7-4C0D-BAF3-04CBB724DA48}"/>
              </a:ext>
            </a:extLst>
          </p:cNvPr>
          <p:cNvSpPr/>
          <p:nvPr/>
        </p:nvSpPr>
        <p:spPr>
          <a:xfrm>
            <a:off x="341869" y="2360114"/>
            <a:ext cx="4466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can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which transforms (</a:t>
            </a:r>
            <a:r>
              <a:rPr lang="en-GB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x</a:t>
            </a:r>
            <a:r>
              <a:rPr lang="en-GB" b="1" dirty="0" err="1"/>
              <a:t>,</a:t>
            </a:r>
            <a:r>
              <a:rPr lang="en-GB" b="1" dirty="0" err="1">
                <a:solidFill>
                  <a:srgbClr val="00B0F0"/>
                </a:solidFill>
              </a:rPr>
              <a:t>y</a:t>
            </a:r>
            <a:r>
              <a:rPr lang="en-GB" dirty="0"/>
              <a:t>) </a:t>
            </a:r>
            <a:r>
              <a:rPr lang="en-GB" dirty="0">
                <a:sym typeface="Wingdings" panose="05000000000000000000" pitchFamily="2" charset="2"/>
              </a:rPr>
              <a:t> (r, </a:t>
            </a:r>
            <a:r>
              <a:rPr lang="el-GR" dirty="0">
                <a:sym typeface="Wingdings" panose="05000000000000000000" pitchFamily="2" charset="2"/>
              </a:rPr>
              <a:t>θ</a:t>
            </a:r>
            <a:r>
              <a:rPr lang="en-GB" dirty="0">
                <a:sym typeface="Wingdings" panose="05000000000000000000" pitchFamily="2" charset="2"/>
              </a:rPr>
              <a:t>)  </a:t>
            </a:r>
            <a:r>
              <a:rPr lang="en-GB" dirty="0"/>
              <a:t>in polar coordinates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326EF45-CD3A-42B5-9665-A1FAFB9C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8" r="16096"/>
          <a:stretch/>
        </p:blipFill>
        <p:spPr>
          <a:xfrm>
            <a:off x="6593909" y="2821779"/>
            <a:ext cx="4466964" cy="3818863"/>
          </a:xfrm>
          <a:prstGeom prst="rect">
            <a:avLst/>
          </a:prstGeom>
        </p:spPr>
      </p:pic>
      <p:pic>
        <p:nvPicPr>
          <p:cNvPr id="1026" name="Picture 2" descr="Polar coordinates - Math Insight">
            <a:extLst>
              <a:ext uri="{FF2B5EF4-FFF2-40B4-BE49-F238E27FC236}">
                <a16:creationId xmlns:a16="http://schemas.microsoft.com/office/drawing/2014/main" id="{BFA39AA6-EA21-48E8-A8EB-85B57C57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83" y="3429000"/>
            <a:ext cx="36385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5C8B7A-49B6-4EFC-9747-74C2AB4E8D33}"/>
              </a:ext>
            </a:extLst>
          </p:cNvPr>
          <p:cNvSpPr txBox="1"/>
          <p:nvPr/>
        </p:nvSpPr>
        <p:spPr>
          <a:xfrm>
            <a:off x="9023842" y="3505254"/>
            <a:ext cx="31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</a:rPr>
              <a:t>r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1670F-4A2E-4B09-ACF2-EB7D75132C3C}"/>
              </a:ext>
            </a:extLst>
          </p:cNvPr>
          <p:cNvSpPr txBox="1"/>
          <p:nvPr/>
        </p:nvSpPr>
        <p:spPr>
          <a:xfrm>
            <a:off x="10234575" y="5300187"/>
            <a:ext cx="31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rgbClr val="FD5F5F"/>
                </a:solidFill>
              </a:rPr>
              <a:t>θ</a:t>
            </a:r>
            <a:endParaRPr lang="en-GB" b="1" dirty="0">
              <a:solidFill>
                <a:srgbClr val="FD5F5F"/>
              </a:solidFill>
            </a:endParaRPr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81F676DF-B2CD-4426-836D-0CE69A40D6C9}"/>
              </a:ext>
            </a:extLst>
          </p:cNvPr>
          <p:cNvSpPr/>
          <p:nvPr/>
        </p:nvSpPr>
        <p:spPr>
          <a:xfrm rot="1270147" flipH="1">
            <a:off x="2590799" y="4235485"/>
            <a:ext cx="1142999" cy="1095335"/>
          </a:xfrm>
          <a:prstGeom prst="circularArrow">
            <a:avLst>
              <a:gd name="adj1" fmla="val 7274"/>
              <a:gd name="adj2" fmla="val 887396"/>
              <a:gd name="adj3" fmla="val 20457682"/>
              <a:gd name="adj4" fmla="val 10800000"/>
              <a:gd name="adj5" fmla="val 12500"/>
            </a:avLst>
          </a:prstGeom>
          <a:solidFill>
            <a:srgbClr val="EAC3C6"/>
          </a:solidFill>
          <a:ln>
            <a:solidFill>
              <a:srgbClr val="E7C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1B6D84D-67DA-41FF-A39A-176E28EA65A1}"/>
              </a:ext>
            </a:extLst>
          </p:cNvPr>
          <p:cNvSpPr/>
          <p:nvPr/>
        </p:nvSpPr>
        <p:spPr>
          <a:xfrm rot="19540220">
            <a:off x="2306506" y="3974252"/>
            <a:ext cx="238769" cy="1244600"/>
          </a:xfrm>
          <a:prstGeom prst="upArrow">
            <a:avLst>
              <a:gd name="adj1" fmla="val 50000"/>
              <a:gd name="adj2" fmla="val 89006"/>
            </a:avLst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BB148-4C5A-4D32-B7EB-B7EBF76DB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70" y="2345766"/>
            <a:ext cx="5810567" cy="6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Pie Charts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35E4-EAD3-4F38-B0D3-9383E5DB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241031"/>
            <a:ext cx="6342743" cy="3369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476D4-F1C5-4BBD-A92E-0A30A80A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99" y="3227741"/>
            <a:ext cx="3876660" cy="33510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1A29DD-9E40-4EF4-ACA4-5959046A3DAD}"/>
              </a:ext>
            </a:extLst>
          </p:cNvPr>
          <p:cNvSpPr/>
          <p:nvPr/>
        </p:nvSpPr>
        <p:spPr>
          <a:xfrm>
            <a:off x="5277779" y="4267200"/>
            <a:ext cx="1480458" cy="97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8AB7B-5C53-449C-AECD-C8F329380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21" y="2311808"/>
            <a:ext cx="5527895" cy="83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382D7-7783-4620-B7ED-3756EE0AA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89" y="2348325"/>
            <a:ext cx="5745480" cy="5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6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Why use </a:t>
            </a:r>
            <a:r>
              <a:rPr lang="en-US" dirty="0" err="1"/>
              <a:t>coord_polar</a:t>
            </a:r>
            <a:r>
              <a:rPr lang="en-US" dirty="0"/>
              <a:t>(“y”)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9B4FD-B6D4-4CBC-8A34-52FC7AC4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65" y="3163822"/>
            <a:ext cx="6928009" cy="351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B433FB-5F29-491F-AEF5-B692B89F50CF}"/>
              </a:ext>
            </a:extLst>
          </p:cNvPr>
          <p:cNvSpPr txBox="1"/>
          <p:nvPr/>
        </p:nvSpPr>
        <p:spPr>
          <a:xfrm>
            <a:off x="529389" y="3163822"/>
            <a:ext cx="5261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default is that x is plotted around the circumference as x=</a:t>
            </a:r>
            <a:r>
              <a:rPr lang="el-GR" dirty="0"/>
              <a:t>θ</a:t>
            </a:r>
            <a:r>
              <a:rPr lang="en-GB" dirty="0"/>
              <a:t> and y is plotted as the radius as y=r </a:t>
            </a:r>
          </a:p>
          <a:p>
            <a:endParaRPr lang="en-GB" dirty="0"/>
          </a:p>
          <a:p>
            <a:r>
              <a:rPr lang="en-GB" dirty="0"/>
              <a:t>This isn’t going to give us a pie chart though </a:t>
            </a:r>
          </a:p>
          <a:p>
            <a:endParaRPr lang="en-GB" dirty="0"/>
          </a:p>
          <a:p>
            <a:r>
              <a:rPr lang="en-GB" dirty="0"/>
              <a:t>We need to swap this so y=</a:t>
            </a:r>
            <a:r>
              <a:rPr lang="el-GR" dirty="0"/>
              <a:t>θ</a:t>
            </a:r>
            <a:r>
              <a:rPr lang="en-GB" dirty="0"/>
              <a:t> (plotted around the circumference) and x=r (radius)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6959C4-1925-4744-9827-21792B7D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93372"/>
            <a:ext cx="5810571" cy="9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AACC7-1D64-4D62-863B-A042140A7D52}"/>
              </a:ext>
            </a:extLst>
          </p:cNvPr>
          <p:cNvSpPr/>
          <p:nvPr/>
        </p:nvSpPr>
        <p:spPr>
          <a:xfrm>
            <a:off x="1318432" y="2937510"/>
            <a:ext cx="10063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 chart </a:t>
            </a:r>
            <a:r>
              <a:rPr lang="en-GB" dirty="0"/>
              <a:t>of any appropriate variable you wish from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87F276-8900-4566-A06B-02766EAA826F}"/>
              </a:ext>
            </a:extLst>
          </p:cNvPr>
          <p:cNvSpPr/>
          <p:nvPr/>
        </p:nvSpPr>
        <p:spPr>
          <a:xfrm>
            <a:off x="1008640" y="4341201"/>
            <a:ext cx="10373358" cy="1082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</a:p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-1 , fill= column ),position='fill') +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(“y”)</a:t>
            </a:r>
          </a:p>
        </p:txBody>
      </p:sp>
    </p:spTree>
    <p:extLst>
      <p:ext uri="{BB962C8B-B14F-4D97-AF65-F5344CB8AC3E}">
        <p14:creationId xmlns:p14="http://schemas.microsoft.com/office/powerpoint/2010/main" val="1205049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9B299-25AE-4397-97E0-56C030EF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93" y="2230580"/>
            <a:ext cx="5180520" cy="4478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C694D-26C8-47E9-99F0-F0E3330F9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3" y="4070412"/>
            <a:ext cx="5867400" cy="7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94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Bonus Questions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567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Lets look at 3D graphs !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Why 3D: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If we have 2 or more predictive variables 3D plots are really good to see all the variables interactions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If a dataset has both positive and negative effects from different continuous variables we can loose sight of our relationships when just in 2D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We’ll be using the package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to complete our 3D graphs so go ahead and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install.packages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(‘package’)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load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those packages using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library(‘package’)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package has a built in dataset called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Soils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which we will be using for the plot</a:t>
            </a:r>
          </a:p>
        </p:txBody>
      </p:sp>
    </p:spTree>
    <p:extLst>
      <p:ext uri="{BB962C8B-B14F-4D97-AF65-F5344CB8AC3E}">
        <p14:creationId xmlns:p14="http://schemas.microsoft.com/office/powerpoint/2010/main" val="227007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Saving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674075" y="2567299"/>
            <a:ext cx="11183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We can save a copy of a </a:t>
            </a:r>
            <a:r>
              <a:rPr lang="en-GB" dirty="0" err="1">
                <a:solidFill>
                  <a:srgbClr val="000000"/>
                </a:solidFill>
              </a:rPr>
              <a:t>dataframe</a:t>
            </a:r>
            <a:r>
              <a:rPr lang="en-GB" dirty="0">
                <a:solidFill>
                  <a:srgbClr val="000000"/>
                </a:solidFill>
              </a:rPr>
              <a:t> as a CSV file to be read in again when needed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We can do this using the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solidFill>
                  <a:srgbClr val="000000"/>
                </a:solidFill>
              </a:rPr>
              <a:t>function from </a:t>
            </a:r>
            <a:r>
              <a:rPr lang="en-GB" dirty="0"/>
              <a:t>readr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This takes two main arguments: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GB" dirty="0">
                <a:solidFill>
                  <a:srgbClr val="000000"/>
                </a:solidFill>
              </a:rPr>
              <a:t>The first is the </a:t>
            </a:r>
            <a:r>
              <a:rPr lang="en-GB" dirty="0" err="1">
                <a:solidFill>
                  <a:srgbClr val="000000"/>
                </a:solidFill>
              </a:rPr>
              <a:t>dataframe</a:t>
            </a:r>
            <a:r>
              <a:rPr lang="en-GB" dirty="0">
                <a:solidFill>
                  <a:srgbClr val="000000"/>
                </a:solidFill>
              </a:rPr>
              <a:t> you wish to save 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GB" dirty="0">
                <a:solidFill>
                  <a:srgbClr val="000000"/>
                </a:solidFill>
              </a:rPr>
              <a:t>second is a path for where to save the file (e.g.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'data/my_data.csv’ 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i="1" dirty="0">
                <a:solidFill>
                  <a:srgbClr val="000000"/>
                </a:solidFill>
              </a:rPr>
              <a:t>~By default, this will overwrite any existing file though you can specify </a:t>
            </a:r>
            <a:r>
              <a:rPr lang="en-GB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 = TRUE</a:t>
            </a:r>
            <a:r>
              <a:rPr lang="en-GB" i="1" dirty="0">
                <a:solidFill>
                  <a:srgbClr val="000000"/>
                </a:solidFill>
              </a:rPr>
              <a:t> to instead append the contents~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927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Soil Dataset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in the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Soils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dataset and assign it to an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object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called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soils_df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FB4DF-B5DD-4C66-9CBD-FC777C6CC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"/>
          <a:stretch/>
        </p:blipFill>
        <p:spPr>
          <a:xfrm>
            <a:off x="3272314" y="3140551"/>
            <a:ext cx="5647372" cy="31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3D plot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firstly need to assign 3 variables x – sodium content , y- soil pH,  and z – conductivity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Now we can create our 3D scatterplot: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FB2A4-14B5-423E-9585-69E93533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18" y="5135671"/>
            <a:ext cx="2295525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3F998-2E9A-483B-A154-58769543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4" y="3428671"/>
            <a:ext cx="92297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83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1505041" y="5496590"/>
            <a:ext cx="9759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 this is our output an interactive RGL device but it’s quite hard to read currently 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But we can see there’s an outlier that wouldn’t of been spotted in a 2D graph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D9F07E4B-3AB8-4051-97B2-52EFEBC97E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2.35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57" y="170550"/>
            <a:ext cx="9307543" cy="4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E0C6C-7033-44FF-9795-4CEAFC2A413A}"/>
              </a:ext>
            </a:extLst>
          </p:cNvPr>
          <p:cNvSpPr txBox="1"/>
          <p:nvPr/>
        </p:nvSpPr>
        <p:spPr>
          <a:xfrm>
            <a:off x="554182" y="5462039"/>
            <a:ext cx="11166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just plotted sodium content  vs conductivity our outlier is lost and wouldn’t be detected. </a:t>
            </a:r>
          </a:p>
          <a:p>
            <a:endParaRPr lang="en-GB" dirty="0"/>
          </a:p>
          <a:p>
            <a:r>
              <a:rPr lang="en-GB" dirty="0"/>
              <a:t>This plot isn’t capturing that soil pH also effects conductivity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F7E77-1794-4BF6-8D6D-0D6B3D9D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02" y="951557"/>
            <a:ext cx="4269872" cy="422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9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Customizing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4697" y="2688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1622152" y="2993572"/>
            <a:ext cx="9759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haven’t got any labels currently so add some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z labels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you plot: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scatter3d(x, y, z,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Lets get rid of the surface plot currently intersecting our graph 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scatter3d(x, y, z, surface= FALSE)</a:t>
            </a:r>
          </a:p>
        </p:txBody>
      </p:sp>
    </p:spTree>
    <p:extLst>
      <p:ext uri="{BB962C8B-B14F-4D97-AF65-F5344CB8AC3E}">
        <p14:creationId xmlns:p14="http://schemas.microsoft.com/office/powerpoint/2010/main" val="3021245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4697" y="2688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522348" y="5195945"/>
            <a:ext cx="11427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Much better 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You can read the documentation here to find out more about 3D graphs with </a:t>
            </a:r>
            <a:r>
              <a:rPr lang="en-GB" dirty="0" err="1">
                <a:solidFill>
                  <a:srgbClr val="000000"/>
                </a:solidFill>
                <a:latin typeface="Century Gothic" panose="020B0502020202020204"/>
              </a:rPr>
              <a:t>rgl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 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  <a:hlinkClick r:id="rId5"/>
              </a:rPr>
              <a:t>http://www.sthda.com/english/wiki/scatterplot3d-3d-graphics-r-software-and-data-visualization</a:t>
            </a:r>
            <a:r>
              <a:rPr lang="en-GB" dirty="0">
                <a:solidFill>
                  <a:srgbClr val="000000"/>
                </a:solidFill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581BDA9-CA4B-4C58-B6DC-47CC6B3D14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76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9737" y="377822"/>
            <a:ext cx="8193138" cy="43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68" y="1449147"/>
            <a:ext cx="10572000" cy="2971051"/>
          </a:xfrm>
        </p:spPr>
        <p:txBody>
          <a:bodyPr/>
          <a:lstStyle/>
          <a:p>
            <a:r>
              <a:rPr lang="en-GB" sz="8000" dirty="0"/>
              <a:t>Thank 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89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Resources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642013" y="2419426"/>
            <a:ext cx="93462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As stated in session one, there are many ways to access resources on the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Stack Overflow is a great resource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Simply web-searching your problem followed by one of 'R', '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', or the specific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 package you are using will return you many helpful guides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The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 has a website with help guides, tutorials, and full documentation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You can also check out the cheat sheets for each of the packages we’re found in the files channel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Best of luck!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49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Saving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588459-8F84-401F-AB79-DAAC36BC17E5}"/>
              </a:ext>
            </a:extLst>
          </p:cNvPr>
          <p:cNvSpPr/>
          <p:nvPr/>
        </p:nvSpPr>
        <p:spPr>
          <a:xfrm>
            <a:off x="2654642" y="3564924"/>
            <a:ext cx="7218407" cy="1337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‘file name/ pathway’, append=TRUE) </a:t>
            </a:r>
          </a:p>
        </p:txBody>
      </p:sp>
    </p:spTree>
    <p:extLst>
      <p:ext uri="{BB962C8B-B14F-4D97-AF65-F5344CB8AC3E}">
        <p14:creationId xmlns:p14="http://schemas.microsoft.com/office/powerpoint/2010/main" val="327672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F1737-7747-4DF2-94E7-9C2B69D33050}"/>
              </a:ext>
            </a:extLst>
          </p:cNvPr>
          <p:cNvSpPr/>
          <p:nvPr/>
        </p:nvSpPr>
        <p:spPr>
          <a:xfrm>
            <a:off x="1817710" y="4451988"/>
            <a:ext cx="1057199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Write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GB" sz="2000" dirty="0">
                <a:solidFill>
                  <a:srgbClr val="000000"/>
                </a:solidFill>
              </a:rPr>
              <a:t> of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en-GB" sz="2000" dirty="0">
                <a:solidFill>
                  <a:srgbClr val="000000"/>
                </a:solidFill>
              </a:rPr>
              <a:t> dataset to a CSV file called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‘iris.csv’</a:t>
            </a:r>
          </a:p>
          <a:p>
            <a:pPr marL="342900" lvl="0" indent="-342900">
              <a:buAutoNum type="arabicParenR"/>
            </a:pPr>
            <a:endParaRPr lang="en-GB" sz="2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GB" sz="2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0" indent="-3429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2) Now,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GB" sz="2000" dirty="0">
                <a:solidFill>
                  <a:srgbClr val="000000"/>
                </a:solidFill>
              </a:rPr>
              <a:t>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</a:t>
            </a:r>
            <a:r>
              <a:rPr lang="en-GB" sz="2000" dirty="0">
                <a:solidFill>
                  <a:srgbClr val="000000"/>
                </a:solidFill>
              </a:rPr>
              <a:t>of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en-GB" sz="2000" dirty="0">
                <a:solidFill>
                  <a:srgbClr val="000000"/>
                </a:solidFill>
              </a:rPr>
              <a:t> dataset to the same CSV file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DECBE6-CFD4-48CA-8D99-32559847A259}"/>
              </a:ext>
            </a:extLst>
          </p:cNvPr>
          <p:cNvSpPr/>
          <p:nvPr/>
        </p:nvSpPr>
        <p:spPr>
          <a:xfrm>
            <a:off x="873209" y="2829224"/>
            <a:ext cx="10571998" cy="1101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20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 algn="ctr"/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GB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,‘file name/ pathway’, append=TRUE) </a:t>
            </a:r>
          </a:p>
          <a:p>
            <a:pPr algn="ctr"/>
            <a:endParaRPr lang="en-GB" sz="20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2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A222D-7837-4F84-92E0-E3126D145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11"/>
          <a:stretch/>
        </p:blipFill>
        <p:spPr>
          <a:xfrm>
            <a:off x="1233948" y="2523840"/>
            <a:ext cx="5988496" cy="436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57C31-CFDC-42AD-AA50-07C0BF1EC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89"/>
          <a:stretch/>
        </p:blipFill>
        <p:spPr>
          <a:xfrm>
            <a:off x="1233948" y="3041202"/>
            <a:ext cx="5640622" cy="57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0D7A7-5FA8-4E6A-82F8-0F94324C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55" y="3988179"/>
            <a:ext cx="5640622" cy="310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F9907A-BEE4-4941-A7CB-B458D99FDED9}"/>
              </a:ext>
            </a:extLst>
          </p:cNvPr>
          <p:cNvSpPr txBox="1"/>
          <p:nvPr/>
        </p:nvSpPr>
        <p:spPr>
          <a:xfrm>
            <a:off x="559712" y="2403744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B19A2-2AEF-45F4-84D4-D8BD16621E33}"/>
              </a:ext>
            </a:extLst>
          </p:cNvPr>
          <p:cNvSpPr txBox="1"/>
          <p:nvPr/>
        </p:nvSpPr>
        <p:spPr>
          <a:xfrm>
            <a:off x="559711" y="3095726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104655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Geometries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6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Types of geometries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589021" y="2200697"/>
            <a:ext cx="110139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Now that we have an idea about how stats in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dirty="0">
                <a:solidFill>
                  <a:srgbClr val="000000"/>
                </a:solidFill>
              </a:rPr>
              <a:t> behave, we can introduce some more geometries: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One variable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geom_area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(both continuous)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geom_label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geom_rug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geom_scatter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(one discrete)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geom_violin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(both discrete)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geom_count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You can find which aesthetics these geometries require and accept by looking at their help pages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49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Bar charts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7FB08-38B5-46FA-A501-36E95AFF94F2}"/>
              </a:ext>
            </a:extLst>
          </p:cNvPr>
          <p:cNvSpPr/>
          <p:nvPr/>
        </p:nvSpPr>
        <p:spPr>
          <a:xfrm>
            <a:off x="1404910" y="2967335"/>
            <a:ext cx="10458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 can also use </a:t>
            </a:r>
            <a:r>
              <a:rPr lang="en-GB" dirty="0" err="1"/>
              <a:t>ggplot</a:t>
            </a:r>
            <a:r>
              <a:rPr lang="en-GB" dirty="0"/>
              <a:t> to create bar charts using the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geometry</a:t>
            </a:r>
          </a:p>
          <a:p>
            <a:endParaRPr lang="en-GB" dirty="0"/>
          </a:p>
          <a:p>
            <a:r>
              <a:rPr lang="en-GB" dirty="0"/>
              <a:t>Here we create a bar chart of the cuts in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06AC2-9178-4A24-BDCB-4E365159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20" y="4657868"/>
            <a:ext cx="7541161" cy="7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1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3">
      <a:dk1>
        <a:sysClr val="windowText" lastClr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Custom 4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8F078FD696EC45B7F57AE964A2CA5B" ma:contentTypeVersion="13" ma:contentTypeDescription="Create a new document." ma:contentTypeScope="" ma:versionID="bdb976efa452c46412775252a908b1f0">
  <xsd:schema xmlns:xsd="http://www.w3.org/2001/XMLSchema" xmlns:xs="http://www.w3.org/2001/XMLSchema" xmlns:p="http://schemas.microsoft.com/office/2006/metadata/properties" xmlns:ns3="80a8ca01-d459-494f-ac9a-c3d48b7ea22c" xmlns:ns4="2f6ff716-fad7-48fb-bdab-cdb53aa7a51c" targetNamespace="http://schemas.microsoft.com/office/2006/metadata/properties" ma:root="true" ma:fieldsID="9dcd50fd5175c33cefd31fbebeb5cd7d" ns3:_="" ns4:_="">
    <xsd:import namespace="80a8ca01-d459-494f-ac9a-c3d48b7ea22c"/>
    <xsd:import namespace="2f6ff716-fad7-48fb-bdab-cdb53aa7a51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8ca01-d459-494f-ac9a-c3d48b7ea2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ff716-fad7-48fb-bdab-cdb53aa7a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6844BA-1572-4B7B-AEA0-469FB3D43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a8ca01-d459-494f-ac9a-c3d48b7ea22c"/>
    <ds:schemaRef ds:uri="2f6ff716-fad7-48fb-bdab-cdb53aa7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E2946D-1741-49F4-9B6C-2E06471AA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39C6B-B51C-4532-9A40-2D10C19FC935}">
  <ds:schemaRefs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2f6ff716-fad7-48fb-bdab-cdb53aa7a51c"/>
    <ds:schemaRef ds:uri="80a8ca01-d459-494f-ac9a-c3d48b7ea2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1320</Words>
  <Application>Microsoft Office PowerPoint</Application>
  <PresentationFormat>Widescreen</PresentationFormat>
  <Paragraphs>229</Paragraphs>
  <Slides>37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Courier New</vt:lpstr>
      <vt:lpstr>Lato</vt:lpstr>
      <vt:lpstr>Wingdings 2</vt:lpstr>
      <vt:lpstr>Quotable</vt:lpstr>
      <vt:lpstr>1_Quotable</vt:lpstr>
      <vt:lpstr>Into the Tidyverse  Session 5</vt:lpstr>
      <vt:lpstr>Saving Dataframes</vt:lpstr>
      <vt:lpstr>Saving a dataframe</vt:lpstr>
      <vt:lpstr>Saving a dataframe</vt:lpstr>
      <vt:lpstr>Exercises to try</vt:lpstr>
      <vt:lpstr>Answers</vt:lpstr>
      <vt:lpstr>Geometries </vt:lpstr>
      <vt:lpstr>Types of geometries </vt:lpstr>
      <vt:lpstr>Bar charts </vt:lpstr>
      <vt:lpstr>Bar chart </vt:lpstr>
      <vt:lpstr>Bar chart </vt:lpstr>
      <vt:lpstr>Exercise to try</vt:lpstr>
      <vt:lpstr>Answer</vt:lpstr>
      <vt:lpstr>Stacked Bars </vt:lpstr>
      <vt:lpstr>Position settings </vt:lpstr>
      <vt:lpstr>Position setting </vt:lpstr>
      <vt:lpstr>Position Identity </vt:lpstr>
      <vt:lpstr>Position Dodge  </vt:lpstr>
      <vt:lpstr>Position Fill </vt:lpstr>
      <vt:lpstr>Exercise to try</vt:lpstr>
      <vt:lpstr>Answer</vt:lpstr>
      <vt:lpstr>Coordinate Systems  </vt:lpstr>
      <vt:lpstr>Polar Coordinates </vt:lpstr>
      <vt:lpstr>Pie Charts </vt:lpstr>
      <vt:lpstr>Why use coord_polar(“y”)</vt:lpstr>
      <vt:lpstr>Exercise to try</vt:lpstr>
      <vt:lpstr>Answers</vt:lpstr>
      <vt:lpstr>Bonus Questions </vt:lpstr>
      <vt:lpstr>Lets look at 3D graphs !</vt:lpstr>
      <vt:lpstr>Soil Dataset</vt:lpstr>
      <vt:lpstr>3D plot </vt:lpstr>
      <vt:lpstr>PowerPoint Presentation</vt:lpstr>
      <vt:lpstr>PowerPoint Presentation</vt:lpstr>
      <vt:lpstr>Customizing</vt:lpstr>
      <vt:lpstr>PowerPoint Presentation</vt:lpstr>
      <vt:lpstr>Thank You !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 the Tidyverse  Session 5a</dc:title>
  <dc:creator>Coates, Isabelle</dc:creator>
  <cp:lastModifiedBy>Coates, Isabelle</cp:lastModifiedBy>
  <cp:revision>31</cp:revision>
  <dcterms:created xsi:type="dcterms:W3CDTF">2021-02-24T15:02:21Z</dcterms:created>
  <dcterms:modified xsi:type="dcterms:W3CDTF">2021-05-05T13:30:28Z</dcterms:modified>
</cp:coreProperties>
</file>